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7" r:id="rId2"/>
    <p:sldId id="266" r:id="rId3"/>
    <p:sldId id="259" r:id="rId4"/>
    <p:sldId id="260" r:id="rId5"/>
    <p:sldId id="261" r:id="rId6"/>
    <p:sldId id="262" r:id="rId7"/>
    <p:sldId id="265" r:id="rId8"/>
  </p:sldIdLst>
  <p:sldSz cx="6858000" cy="14630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47" autoAdjust="0"/>
    <p:restoredTop sz="95501" autoAdjust="0"/>
  </p:normalViewPr>
  <p:slideViewPr>
    <p:cSldViewPr snapToGrid="0">
      <p:cViewPr>
        <p:scale>
          <a:sx n="50" d="100"/>
          <a:sy n="50" d="100"/>
        </p:scale>
        <p:origin x="3054" y="-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26716-CF34-4953-A55B-E1B87B5281BB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05100" y="1143000"/>
            <a:ext cx="1447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5B5A22-6A5B-4967-B9BF-DE71321555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54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5100" y="1143000"/>
            <a:ext cx="1447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Forklift and material handling (Mitsubishi – Heli – </a:t>
            </a:r>
            <a:r>
              <a:rPr lang="en-US" dirty="0" err="1" smtClean="0"/>
              <a:t>Noblelift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Electric</a:t>
            </a:r>
            <a:r>
              <a:rPr lang="en-US" baseline="0" dirty="0" smtClean="0"/>
              <a:t> vehicles (</a:t>
            </a:r>
            <a:r>
              <a:rPr lang="en-US" baseline="0" dirty="0" err="1" smtClean="0"/>
              <a:t>Citycart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Power sports (Buggy – Segway)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5A22-6A5B-4967-B9BF-DE71321555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73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5100" y="1143000"/>
            <a:ext cx="1447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Forklift and material handling (Mitsubishi – Heli – </a:t>
            </a:r>
            <a:r>
              <a:rPr lang="en-US" dirty="0" err="1" smtClean="0"/>
              <a:t>Noblelift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Electric</a:t>
            </a:r>
            <a:r>
              <a:rPr lang="en-US" baseline="0" dirty="0" smtClean="0"/>
              <a:t> vehicles (</a:t>
            </a:r>
            <a:r>
              <a:rPr lang="en-US" baseline="0" dirty="0" err="1" smtClean="0"/>
              <a:t>Citycart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Power sports (Buggy – Segway)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5A22-6A5B-4967-B9BF-DE71321555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75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5100" y="1143000"/>
            <a:ext cx="1447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Forklift and material handling (Mitsubishi – Heli – </a:t>
            </a:r>
            <a:r>
              <a:rPr lang="en-US" dirty="0" err="1" smtClean="0"/>
              <a:t>Noblelift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Electric</a:t>
            </a:r>
            <a:r>
              <a:rPr lang="en-US" baseline="0" dirty="0" smtClean="0"/>
              <a:t> vehicles (</a:t>
            </a:r>
            <a:r>
              <a:rPr lang="en-US" baseline="0" dirty="0" err="1" smtClean="0"/>
              <a:t>Citycart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Power sports (Buggy – Segway)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5A22-6A5B-4967-B9BF-DE71321555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92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5100" y="1143000"/>
            <a:ext cx="1447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Forklift and material handling (Mitsubishi – Heli – </a:t>
            </a:r>
            <a:r>
              <a:rPr lang="en-US" dirty="0" err="1" smtClean="0"/>
              <a:t>Noblelift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Electric</a:t>
            </a:r>
            <a:r>
              <a:rPr lang="en-US" baseline="0" dirty="0" smtClean="0"/>
              <a:t> vehicles (</a:t>
            </a:r>
            <a:r>
              <a:rPr lang="en-US" baseline="0" dirty="0" err="1" smtClean="0"/>
              <a:t>Citycart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Power sports (Buggy – Segway)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5A22-6A5B-4967-B9BF-DE71321555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18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5100" y="1143000"/>
            <a:ext cx="1447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Forklift and material handling (Mitsubishi – Heli – </a:t>
            </a:r>
            <a:r>
              <a:rPr lang="en-US" dirty="0" err="1" smtClean="0"/>
              <a:t>Noblelift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Electric</a:t>
            </a:r>
            <a:r>
              <a:rPr lang="en-US" baseline="0" dirty="0" smtClean="0"/>
              <a:t> vehicles (</a:t>
            </a:r>
            <a:r>
              <a:rPr lang="en-US" baseline="0" dirty="0" err="1" smtClean="0"/>
              <a:t>Citycart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Power sports (Buggy – Segway)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5A22-6A5B-4967-B9BF-DE71321555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34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5100" y="1143000"/>
            <a:ext cx="1447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Forklift and material handling (Mitsubishi – Heli – </a:t>
            </a:r>
            <a:r>
              <a:rPr lang="en-US" dirty="0" err="1" smtClean="0"/>
              <a:t>Noblelift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Electric</a:t>
            </a:r>
            <a:r>
              <a:rPr lang="en-US" baseline="0" dirty="0" smtClean="0"/>
              <a:t> vehicles (</a:t>
            </a:r>
            <a:r>
              <a:rPr lang="en-US" baseline="0" dirty="0" err="1" smtClean="0"/>
              <a:t>Citycart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Power sports (Buggy – Segway)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5A22-6A5B-4967-B9BF-DE71321555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513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05100" y="1143000"/>
            <a:ext cx="1447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Forklift and material handling (Mitsubishi – Heli – </a:t>
            </a:r>
            <a:r>
              <a:rPr lang="en-US" dirty="0" err="1" smtClean="0"/>
              <a:t>Noblelift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Electric</a:t>
            </a:r>
            <a:r>
              <a:rPr lang="en-US" baseline="0" dirty="0" smtClean="0"/>
              <a:t> vehicles (</a:t>
            </a:r>
            <a:r>
              <a:rPr lang="en-US" baseline="0" dirty="0" err="1" smtClean="0"/>
              <a:t>Citycart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Power sports (Buggy – Segway)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B5A22-6A5B-4967-B9BF-DE71321555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899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394374"/>
            <a:ext cx="5829300" cy="509354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7684348"/>
            <a:ext cx="5143500" cy="353229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7FF3-AE41-4298-89F0-180F51499FA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13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7FF3-AE41-4298-89F0-180F51499FA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1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778933"/>
            <a:ext cx="1478756" cy="123985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778933"/>
            <a:ext cx="4350544" cy="123985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7FF3-AE41-4298-89F0-180F51499FA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11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7FF3-AE41-4298-89F0-180F51499FA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8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647444"/>
            <a:ext cx="5915025" cy="608583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9790858"/>
            <a:ext cx="5915025" cy="32003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7FF3-AE41-4298-89F0-180F51499FA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8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894667"/>
            <a:ext cx="2914650" cy="92828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894667"/>
            <a:ext cx="2914650" cy="92828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7FF3-AE41-4298-89F0-180F51499FA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17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778936"/>
            <a:ext cx="5915025" cy="28278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3586481"/>
            <a:ext cx="2901255" cy="175767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5344160"/>
            <a:ext cx="2901255" cy="78604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3586481"/>
            <a:ext cx="2915543" cy="175767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5344160"/>
            <a:ext cx="2915543" cy="786045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7FF3-AE41-4298-89F0-180F51499FA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66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7FF3-AE41-4298-89F0-180F51499FA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20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7FF3-AE41-4298-89F0-180F51499FA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94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975360"/>
            <a:ext cx="2211884" cy="34137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2106510"/>
            <a:ext cx="3471863" cy="103970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4389120"/>
            <a:ext cx="2211884" cy="81313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7FF3-AE41-4298-89F0-180F51499FA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73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975360"/>
            <a:ext cx="2211884" cy="34137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2106510"/>
            <a:ext cx="3471863" cy="103970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4389120"/>
            <a:ext cx="2211884" cy="81313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27FF3-AE41-4298-89F0-180F51499FA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0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778936"/>
            <a:ext cx="5915025" cy="2827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894667"/>
            <a:ext cx="5915025" cy="9282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3560217"/>
            <a:ext cx="154305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27FF3-AE41-4298-89F0-180F51499FAD}" type="datetimeFigureOut">
              <a:rPr lang="en-US" smtClean="0"/>
              <a:t>4/1/2021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3560217"/>
            <a:ext cx="2314575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3560217"/>
            <a:ext cx="1543050" cy="778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5A3B8-70BA-488B-9C2A-4E5B4DDB4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75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jfi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fif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fi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13135" t="40989" r="8265" b="19727"/>
          <a:stretch/>
        </p:blipFill>
        <p:spPr>
          <a:xfrm>
            <a:off x="29728" y="3777917"/>
            <a:ext cx="6732019" cy="189266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27228"/>
            <a:ext cx="2552700" cy="292557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Home page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1429" b="4672"/>
          <a:stretch/>
        </p:blipFill>
        <p:spPr>
          <a:xfrm>
            <a:off x="0" y="568676"/>
            <a:ext cx="6858000" cy="3236494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3217946" y="-18843"/>
            <a:ext cx="1179095" cy="469231"/>
          </a:xfrm>
          <a:prstGeom prst="wedgeRectCallout">
            <a:avLst>
              <a:gd name="adj1" fmla="val -71131"/>
              <a:gd name="adj2" fmla="val 14113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Delete </a:t>
            </a:r>
            <a:r>
              <a:rPr lang="en-US" sz="1400" dirty="0" smtClean="0">
                <a:solidFill>
                  <a:schemeClr val="tx1"/>
                </a:solidFill>
              </a:rPr>
              <a:t>white bar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Multiply 6"/>
          <p:cNvSpPr/>
          <p:nvPr/>
        </p:nvSpPr>
        <p:spPr>
          <a:xfrm>
            <a:off x="4584032" y="754981"/>
            <a:ext cx="288758" cy="336884"/>
          </a:xfrm>
          <a:prstGeom prst="mathMultiply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3946358" y="760998"/>
            <a:ext cx="288758" cy="336884"/>
          </a:xfrm>
          <a:prstGeom prst="mathMultiply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3338764" y="754981"/>
            <a:ext cx="288758" cy="336884"/>
          </a:xfrm>
          <a:prstGeom prst="mathMultiply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5402180" y="754981"/>
            <a:ext cx="288758" cy="336884"/>
          </a:xfrm>
          <a:prstGeom prst="mathMultiply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Curved Connector 11"/>
          <p:cNvCxnSpPr/>
          <p:nvPr/>
        </p:nvCxnSpPr>
        <p:spPr>
          <a:xfrm rot="16200000" flipH="1">
            <a:off x="984087" y="998124"/>
            <a:ext cx="366960" cy="21756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ular Callout 13"/>
          <p:cNvSpPr/>
          <p:nvPr/>
        </p:nvSpPr>
        <p:spPr>
          <a:xfrm>
            <a:off x="-1708485" y="622634"/>
            <a:ext cx="1179095" cy="469231"/>
          </a:xfrm>
          <a:prstGeom prst="wedgeRectCallout">
            <a:avLst>
              <a:gd name="adj1" fmla="val 168283"/>
              <a:gd name="adj2" fmla="val 886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Make logo in black bar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-1593180" y="2363202"/>
            <a:ext cx="1179095" cy="683795"/>
          </a:xfrm>
          <a:prstGeom prst="wedgeRectCallout">
            <a:avLst>
              <a:gd name="adj1" fmla="val 172024"/>
              <a:gd name="adj2" fmla="val -160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Fonts like Toyota home page fonts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l="5760" t="20413" b="6007"/>
          <a:stretch/>
        </p:blipFill>
        <p:spPr>
          <a:xfrm>
            <a:off x="24063" y="12489066"/>
            <a:ext cx="6835942" cy="3002257"/>
          </a:xfrm>
          <a:prstGeom prst="rect">
            <a:avLst/>
          </a:prstGeom>
        </p:spPr>
      </p:pic>
      <p:sp>
        <p:nvSpPr>
          <p:cNvPr id="33" name="Rectangular Callout 32"/>
          <p:cNvSpPr/>
          <p:nvPr/>
        </p:nvSpPr>
        <p:spPr>
          <a:xfrm>
            <a:off x="-2321343" y="13893942"/>
            <a:ext cx="1179095" cy="683795"/>
          </a:xfrm>
          <a:prstGeom prst="wedgeRectCallout">
            <a:avLst>
              <a:gd name="adj1" fmla="val 162330"/>
              <a:gd name="adj2" fmla="val -12697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Contacts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5" name="Curved Connector 34"/>
          <p:cNvCxnSpPr/>
          <p:nvPr/>
        </p:nvCxnSpPr>
        <p:spPr>
          <a:xfrm rot="16200000" flipH="1">
            <a:off x="5560597" y="847226"/>
            <a:ext cx="668757" cy="217571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ular Callout 35"/>
          <p:cNvSpPr/>
          <p:nvPr/>
        </p:nvSpPr>
        <p:spPr>
          <a:xfrm>
            <a:off x="7011909" y="334060"/>
            <a:ext cx="1179095" cy="469231"/>
          </a:xfrm>
          <a:prstGeom prst="wedgeRectCallout">
            <a:avLst>
              <a:gd name="adj1" fmla="val -142010"/>
              <a:gd name="adj2" fmla="val 11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Make </a:t>
            </a:r>
            <a:r>
              <a:rPr lang="en-US" sz="1400" dirty="0" smtClean="0">
                <a:solidFill>
                  <a:schemeClr val="tx1"/>
                </a:solidFill>
              </a:rPr>
              <a:t>icons </a:t>
            </a:r>
            <a:r>
              <a:rPr lang="en-US" sz="1400" dirty="0">
                <a:solidFill>
                  <a:schemeClr val="tx1"/>
                </a:solidFill>
              </a:rPr>
              <a:t>in black bar</a:t>
            </a:r>
          </a:p>
        </p:txBody>
      </p:sp>
      <p:sp>
        <p:nvSpPr>
          <p:cNvPr id="37" name="Multiply 36"/>
          <p:cNvSpPr/>
          <p:nvPr/>
        </p:nvSpPr>
        <p:spPr>
          <a:xfrm>
            <a:off x="5631218" y="1120008"/>
            <a:ext cx="288758" cy="336884"/>
          </a:xfrm>
          <a:prstGeom prst="mathMultiply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ectangular Callout 37"/>
          <p:cNvSpPr/>
          <p:nvPr/>
        </p:nvSpPr>
        <p:spPr>
          <a:xfrm>
            <a:off x="-4514849" y="1456892"/>
            <a:ext cx="3718260" cy="855598"/>
          </a:xfrm>
          <a:prstGeom prst="wedgeRectCallout">
            <a:avLst>
              <a:gd name="adj1" fmla="val 118336"/>
              <a:gd name="adj2" fmla="val -68398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Links: 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About </a:t>
            </a:r>
            <a:r>
              <a:rPr lang="en-US" sz="1600" dirty="0" smtClean="0">
                <a:solidFill>
                  <a:schemeClr val="tx1"/>
                </a:solidFill>
              </a:rPr>
              <a:t>– </a:t>
            </a:r>
            <a:r>
              <a:rPr lang="en-US" sz="1600" dirty="0" smtClean="0">
                <a:solidFill>
                  <a:schemeClr val="tx1"/>
                </a:solidFill>
              </a:rPr>
              <a:t>Products (Machinery </a:t>
            </a:r>
            <a:r>
              <a:rPr lang="en-US" sz="1600" dirty="0" smtClean="0">
                <a:solidFill>
                  <a:schemeClr val="tx1"/>
                </a:solidFill>
              </a:rPr>
              <a:t>– </a:t>
            </a:r>
            <a:r>
              <a:rPr lang="en-US" sz="1600" dirty="0" smtClean="0">
                <a:solidFill>
                  <a:schemeClr val="tx1"/>
                </a:solidFill>
              </a:rPr>
              <a:t>Personal) - </a:t>
            </a:r>
            <a:r>
              <a:rPr lang="en-US" sz="1600" dirty="0" smtClean="0">
                <a:solidFill>
                  <a:schemeClr val="tx1"/>
                </a:solidFill>
              </a:rPr>
              <a:t>Parts and service - Contact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9" name="Rectangular Callout 38"/>
          <p:cNvSpPr/>
          <p:nvPr/>
        </p:nvSpPr>
        <p:spPr>
          <a:xfrm>
            <a:off x="-3500438" y="2938672"/>
            <a:ext cx="1179095" cy="683795"/>
          </a:xfrm>
          <a:prstGeom prst="wedgeRectCallout">
            <a:avLst>
              <a:gd name="adj1" fmla="val 348129"/>
              <a:gd name="adj2" fmla="val 118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Video and photo sliding 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l="4687" t="18351" b="39856"/>
          <a:stretch/>
        </p:blipFill>
        <p:spPr>
          <a:xfrm>
            <a:off x="6877050" y="1668338"/>
            <a:ext cx="6536534" cy="16122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535677" y="3471530"/>
            <a:ext cx="3219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https://www.toyotaforklift.com/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85912" y="2341369"/>
            <a:ext cx="5019675" cy="12192000"/>
          </a:xfrm>
          <a:prstGeom prst="rect">
            <a:avLst/>
          </a:prstGeom>
        </p:spPr>
      </p:pic>
      <p:sp>
        <p:nvSpPr>
          <p:cNvPr id="41" name="Rectangular Callout 40"/>
          <p:cNvSpPr/>
          <p:nvPr/>
        </p:nvSpPr>
        <p:spPr>
          <a:xfrm>
            <a:off x="-2655719" y="4308584"/>
            <a:ext cx="2046872" cy="683795"/>
          </a:xfrm>
          <a:prstGeom prst="wedgeRectCallout">
            <a:avLst>
              <a:gd name="adj1" fmla="val 133504"/>
              <a:gd name="adj2" fmla="val -1547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Individual</a:t>
            </a:r>
            <a:r>
              <a:rPr lang="en-US" sz="1400" dirty="0" smtClean="0">
                <a:solidFill>
                  <a:schemeClr val="tx1"/>
                </a:solidFill>
              </a:rPr>
              <a:t> </a:t>
            </a:r>
            <a:r>
              <a:rPr lang="en-US" sz="1400" dirty="0" smtClean="0">
                <a:solidFill>
                  <a:schemeClr val="tx1"/>
                </a:solidFill>
              </a:rPr>
              <a:t>product line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7727658" y="4319137"/>
            <a:ext cx="2046872" cy="683795"/>
          </a:xfrm>
          <a:prstGeom prst="wedgeRectCallout">
            <a:avLst>
              <a:gd name="adj1" fmla="val -193315"/>
              <a:gd name="adj2" fmla="val 3153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Corporate</a:t>
            </a:r>
            <a:r>
              <a:rPr lang="en-US" sz="1400" dirty="0" smtClean="0">
                <a:solidFill>
                  <a:schemeClr val="tx1"/>
                </a:solidFill>
              </a:rPr>
              <a:t>  </a:t>
            </a:r>
            <a:r>
              <a:rPr lang="en-US" sz="1400" dirty="0" smtClean="0">
                <a:solidFill>
                  <a:schemeClr val="tx1"/>
                </a:solidFill>
              </a:rPr>
              <a:t>product line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8"/>
          <a:srcRect l="6111" t="53441" b="11902"/>
          <a:stretch/>
        </p:blipFill>
        <p:spPr>
          <a:xfrm>
            <a:off x="-56449" y="5473394"/>
            <a:ext cx="6880180" cy="14193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9"/>
          <a:srcRect l="5278" t="26296" b="18889"/>
          <a:stretch/>
        </p:blipFill>
        <p:spPr>
          <a:xfrm>
            <a:off x="-14628" y="7001179"/>
            <a:ext cx="6877050" cy="2238571"/>
          </a:xfrm>
          <a:prstGeom prst="rect">
            <a:avLst/>
          </a:prstGeom>
        </p:spPr>
      </p:pic>
      <p:sp>
        <p:nvSpPr>
          <p:cNvPr id="24" name="Rectangular Callout 23"/>
          <p:cNvSpPr/>
          <p:nvPr/>
        </p:nvSpPr>
        <p:spPr>
          <a:xfrm>
            <a:off x="-2058202" y="5678496"/>
            <a:ext cx="1179095" cy="683795"/>
          </a:xfrm>
          <a:prstGeom prst="wedgeRectCallout">
            <a:avLst>
              <a:gd name="adj1" fmla="val 178062"/>
              <a:gd name="adj2" fmla="val 4033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BRANDS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0"/>
          <a:srcRect l="10283" t="21150" r="11865" b="45073"/>
          <a:stretch/>
        </p:blipFill>
        <p:spPr>
          <a:xfrm>
            <a:off x="222585" y="9291889"/>
            <a:ext cx="6399303" cy="155616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1"/>
          <a:srcRect l="11579" t="18187" r="12983" b="50488"/>
          <a:stretch/>
        </p:blipFill>
        <p:spPr>
          <a:xfrm>
            <a:off x="222585" y="10853502"/>
            <a:ext cx="6376737" cy="1489386"/>
          </a:xfrm>
          <a:prstGeom prst="rect">
            <a:avLst/>
          </a:prstGeom>
        </p:spPr>
      </p:pic>
      <p:sp>
        <p:nvSpPr>
          <p:cNvPr id="34" name="Rectangular Callout 33"/>
          <p:cNvSpPr/>
          <p:nvPr/>
        </p:nvSpPr>
        <p:spPr>
          <a:xfrm>
            <a:off x="-2910891" y="9484485"/>
            <a:ext cx="2374234" cy="966144"/>
          </a:xfrm>
          <a:prstGeom prst="wedgeRectCallout">
            <a:avLst>
              <a:gd name="adj1" fmla="val 91047"/>
              <a:gd name="adj2" fmla="val 817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APPLICATIONS Corporate </a:t>
            </a:r>
            <a:r>
              <a:rPr lang="en-US" sz="1400" dirty="0" smtClean="0">
                <a:solidFill>
                  <a:schemeClr val="tx1"/>
                </a:solidFill>
              </a:rPr>
              <a:t>(FORKLIFT / GOLF CARTS / ATV …)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67" y="5751571"/>
            <a:ext cx="1104643" cy="503738"/>
          </a:xfrm>
          <a:prstGeom prst="rect">
            <a:avLst/>
          </a:prstGeom>
        </p:spPr>
      </p:pic>
      <p:pic>
        <p:nvPicPr>
          <p:cNvPr id="48" name="Picture 2" descr="https://www.heliforklift.net/storage/app/media/logo/1heli%E6%A8%AA%E5%BC%8F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2" t="35087" b="43832"/>
          <a:stretch/>
        </p:blipFill>
        <p:spPr bwMode="auto">
          <a:xfrm>
            <a:off x="2381250" y="5772150"/>
            <a:ext cx="1305697" cy="314845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49" name="Picture 4" descr="REACH TRUCK | Teejan Equipment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477" y="5846114"/>
            <a:ext cx="1527862" cy="139875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25" name="Rectangular Callout 24"/>
          <p:cNvSpPr/>
          <p:nvPr/>
        </p:nvSpPr>
        <p:spPr>
          <a:xfrm>
            <a:off x="-2211671" y="7724695"/>
            <a:ext cx="1179095" cy="683795"/>
          </a:xfrm>
          <a:prstGeom prst="wedgeRectCallout">
            <a:avLst>
              <a:gd name="adj1" fmla="val 138095"/>
              <a:gd name="adj2" fmla="val -717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Parts and services</a:t>
            </a:r>
          </a:p>
        </p:txBody>
      </p:sp>
      <p:sp>
        <p:nvSpPr>
          <p:cNvPr id="50" name="Rectangular Callout 49"/>
          <p:cNvSpPr/>
          <p:nvPr/>
        </p:nvSpPr>
        <p:spPr>
          <a:xfrm>
            <a:off x="-2983081" y="11037735"/>
            <a:ext cx="2374234" cy="966144"/>
          </a:xfrm>
          <a:prstGeom prst="wedgeRectCallout">
            <a:avLst>
              <a:gd name="adj1" fmla="val 91047"/>
              <a:gd name="adj2" fmla="val 817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APPLICATIONS Individual </a:t>
            </a:r>
            <a:r>
              <a:rPr lang="en-US" sz="1400" dirty="0" smtClean="0">
                <a:solidFill>
                  <a:schemeClr val="tx1"/>
                </a:solidFill>
              </a:rPr>
              <a:t>(FORKLIFT / GOLF CARTS / ATV …)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6616735" y="9967557"/>
            <a:ext cx="189223" cy="39742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Chevron 50"/>
          <p:cNvSpPr/>
          <p:nvPr/>
        </p:nvSpPr>
        <p:spPr>
          <a:xfrm>
            <a:off x="6597685" y="11322094"/>
            <a:ext cx="189223" cy="397426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Chevron 51"/>
          <p:cNvSpPr/>
          <p:nvPr/>
        </p:nvSpPr>
        <p:spPr>
          <a:xfrm flipH="1">
            <a:off x="137889" y="9886710"/>
            <a:ext cx="169392" cy="376593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Chevron 52"/>
          <p:cNvSpPr/>
          <p:nvPr/>
        </p:nvSpPr>
        <p:spPr>
          <a:xfrm flipH="1">
            <a:off x="43662" y="11322094"/>
            <a:ext cx="169392" cy="376593"/>
          </a:xfrm>
          <a:prstGeom prst="chevr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5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20222" t="60625" r="68085" b="5061"/>
          <a:stretch/>
        </p:blipFill>
        <p:spPr>
          <a:xfrm>
            <a:off x="19050" y="1121956"/>
            <a:ext cx="1314450" cy="501118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3"/>
          <a:srcRect l="20222" t="53064" r="24366" b="5061"/>
          <a:stretch/>
        </p:blipFill>
        <p:spPr>
          <a:xfrm>
            <a:off x="647700" y="3427087"/>
            <a:ext cx="6229350" cy="264795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127228"/>
            <a:ext cx="4783015" cy="320947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Products </a:t>
            </a:r>
            <a:r>
              <a:rPr lang="en-US" sz="2000" dirty="0" smtClean="0"/>
              <a:t>category page </a:t>
            </a:r>
            <a:r>
              <a:rPr lang="en-US" sz="2000" dirty="0" smtClean="0"/>
              <a:t>( </a:t>
            </a:r>
            <a:r>
              <a:rPr lang="en-US" sz="2000" dirty="0" smtClean="0"/>
              <a:t>Corporate 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0221" t="53064" r="25286" b="5061"/>
          <a:stretch/>
        </p:blipFill>
        <p:spPr>
          <a:xfrm>
            <a:off x="750971" y="960637"/>
            <a:ext cx="6126079" cy="26479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l="5687" t="57622" b="6671"/>
          <a:stretch/>
        </p:blipFill>
        <p:spPr>
          <a:xfrm>
            <a:off x="19050" y="6075037"/>
            <a:ext cx="6838950" cy="145647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/>
          <a:srcRect l="5760" t="20413" b="6007"/>
          <a:stretch/>
        </p:blipFill>
        <p:spPr>
          <a:xfrm>
            <a:off x="19050" y="7595153"/>
            <a:ext cx="6835942" cy="30022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48401" y="715414"/>
            <a:ext cx="5838825" cy="93072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t="25823" b="65288"/>
          <a:stretch/>
        </p:blipFill>
        <p:spPr>
          <a:xfrm>
            <a:off x="-38100" y="715414"/>
            <a:ext cx="6858000" cy="342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3" r="72671" b="32040"/>
          <a:stretch/>
        </p:blipFill>
        <p:spPr>
          <a:xfrm>
            <a:off x="190236" y="1468487"/>
            <a:ext cx="1194900" cy="32552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80321" y="1103086"/>
            <a:ext cx="45016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Create PAGE FOR Individual category and page cabaret for Corporate category 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99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127228"/>
            <a:ext cx="4783015" cy="320947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Products </a:t>
            </a:r>
            <a:r>
              <a:rPr lang="en-US" sz="2000" dirty="0" smtClean="0"/>
              <a:t>category page </a:t>
            </a:r>
            <a:r>
              <a:rPr lang="en-US" sz="2000" dirty="0" smtClean="0"/>
              <a:t>( </a:t>
            </a:r>
            <a:r>
              <a:rPr lang="en-US" sz="2000" dirty="0" smtClean="0"/>
              <a:t>Corporate 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3"/>
          <a:srcRect l="5760" t="20413" b="6007"/>
          <a:stretch/>
        </p:blipFill>
        <p:spPr>
          <a:xfrm>
            <a:off x="19050" y="7595153"/>
            <a:ext cx="6835942" cy="300225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t="25823" b="65288"/>
          <a:stretch/>
        </p:blipFill>
        <p:spPr>
          <a:xfrm>
            <a:off x="-38100" y="715414"/>
            <a:ext cx="6858000" cy="3429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/>
          <a:srcRect t="23282" b="66108"/>
          <a:stretch/>
        </p:blipFill>
        <p:spPr>
          <a:xfrm>
            <a:off x="8021" y="1572123"/>
            <a:ext cx="6858000" cy="409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8046" y="2046518"/>
            <a:ext cx="9666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Forklift (Category1)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1424854" y="2046517"/>
            <a:ext cx="9666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Material handling (Category2)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2907574" y="2015536"/>
            <a:ext cx="9666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Utility </a:t>
            </a:r>
            <a:r>
              <a:rPr lang="en-US" sz="1100" dirty="0" err="1" smtClean="0"/>
              <a:t>citycart</a:t>
            </a:r>
            <a:r>
              <a:rPr lang="en-US" sz="1100" dirty="0" smtClean="0"/>
              <a:t> (Category3)</a:t>
            </a:r>
            <a:endParaRPr lang="en-US" sz="1100" dirty="0"/>
          </a:p>
        </p:txBody>
      </p:sp>
      <p:sp>
        <p:nvSpPr>
          <p:cNvPr id="5" name="Rectangle 4"/>
          <p:cNvSpPr/>
          <p:nvPr/>
        </p:nvSpPr>
        <p:spPr>
          <a:xfrm>
            <a:off x="2011680" y="1158240"/>
            <a:ext cx="1515292" cy="413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Corporate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526972" y="1158239"/>
            <a:ext cx="1515292" cy="413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Individual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5429" y="3249158"/>
            <a:ext cx="57520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1200" dirty="0" smtClean="0"/>
              <a:t>Remark</a:t>
            </a:r>
          </a:p>
          <a:p>
            <a:pPr algn="r" rtl="1"/>
            <a:r>
              <a:rPr lang="ar-EG" sz="1200" dirty="0" smtClean="0"/>
              <a:t>عند الوقوف على كلمة </a:t>
            </a:r>
            <a:r>
              <a:rPr lang="en-US" sz="1200" dirty="0" smtClean="0"/>
              <a:t>Products</a:t>
            </a:r>
            <a:r>
              <a:rPr lang="ar-EG" sz="1200" dirty="0" smtClean="0"/>
              <a:t> يظهر اختيارين ( </a:t>
            </a:r>
            <a:r>
              <a:rPr lang="en-US" sz="1200" dirty="0" smtClean="0"/>
              <a:t>Corporate / Individual </a:t>
            </a:r>
            <a:r>
              <a:rPr lang="ar-EG" sz="1200" dirty="0" smtClean="0"/>
              <a:t> ) </a:t>
            </a:r>
          </a:p>
          <a:p>
            <a:pPr algn="r" rtl="1"/>
            <a:r>
              <a:rPr lang="ar-EG" sz="1200" dirty="0" smtClean="0"/>
              <a:t>و عند الوقوف على </a:t>
            </a:r>
            <a:r>
              <a:rPr lang="en-US" sz="1200" dirty="0" smtClean="0"/>
              <a:t>corporate</a:t>
            </a:r>
            <a:r>
              <a:rPr lang="ar-EG" sz="1200" dirty="0" smtClean="0"/>
              <a:t> يظهر اختيارات لل </a:t>
            </a:r>
            <a:r>
              <a:rPr lang="en-US" sz="1200" dirty="0" smtClean="0"/>
              <a:t>category </a:t>
            </a:r>
            <a:r>
              <a:rPr lang="ar-EG" sz="1200" dirty="0" smtClean="0"/>
              <a:t> و بالظغط على ال</a:t>
            </a:r>
            <a:r>
              <a:rPr lang="en-US" sz="1200" dirty="0" smtClean="0"/>
              <a:t>category </a:t>
            </a:r>
            <a:r>
              <a:rPr lang="ar-EG" sz="1200" dirty="0" smtClean="0"/>
              <a:t> ينتقل للصفحة الخاصة بال </a:t>
            </a:r>
            <a:r>
              <a:rPr lang="en-US" sz="1200" dirty="0" smtClean="0"/>
              <a:t>product category </a:t>
            </a:r>
            <a:r>
              <a:rPr lang="ar-EG" sz="1200" dirty="0" smtClean="0"/>
              <a:t> ليختار المنتج  ( و الفيلتر يتم تعديله تلقائى بناءا على اختيار العميل )</a:t>
            </a:r>
            <a:endParaRPr lang="en-US" sz="12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196046" y="931817"/>
            <a:ext cx="261257" cy="226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457303" y="931814"/>
            <a:ext cx="313508" cy="192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ular Callout 35"/>
          <p:cNvSpPr/>
          <p:nvPr/>
        </p:nvSpPr>
        <p:spPr>
          <a:xfrm>
            <a:off x="-2506464" y="1158239"/>
            <a:ext cx="1179095" cy="683795"/>
          </a:xfrm>
          <a:prstGeom prst="wedgeRectCallout">
            <a:avLst>
              <a:gd name="adj1" fmla="val 178062"/>
              <a:gd name="adj2" fmla="val 40331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Photo and description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57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27228"/>
            <a:ext cx="3486150" cy="387122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Products page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-3558339" y="2032763"/>
            <a:ext cx="39170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https://www.toyotaforklift.com/lifts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264" t="24795" b="10078"/>
          <a:stretch/>
        </p:blipFill>
        <p:spPr>
          <a:xfrm>
            <a:off x="0" y="1066800"/>
            <a:ext cx="6928054" cy="26790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337" t="26632" b="15356"/>
          <a:stretch/>
        </p:blipFill>
        <p:spPr>
          <a:xfrm>
            <a:off x="19050" y="3726781"/>
            <a:ext cx="6835942" cy="2356421"/>
          </a:xfrm>
          <a:prstGeom prst="rect">
            <a:avLst/>
          </a:prstGeom>
        </p:spPr>
      </p:pic>
      <p:sp>
        <p:nvSpPr>
          <p:cNvPr id="51" name="Rectangular Callout 50"/>
          <p:cNvSpPr/>
          <p:nvPr/>
        </p:nvSpPr>
        <p:spPr>
          <a:xfrm>
            <a:off x="7010400" y="4125327"/>
            <a:ext cx="1179095" cy="683795"/>
          </a:xfrm>
          <a:prstGeom prst="wedgeRectCallout">
            <a:avLst>
              <a:gd name="adj1" fmla="val -103231"/>
              <a:gd name="adj2" fmla="val 420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Video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3197" b="13197"/>
          <a:stretch/>
        </p:blipFill>
        <p:spPr>
          <a:xfrm>
            <a:off x="0" y="7964901"/>
            <a:ext cx="6858000" cy="2839452"/>
          </a:xfrm>
          <a:prstGeom prst="rect">
            <a:avLst/>
          </a:prstGeom>
        </p:spPr>
      </p:pic>
      <p:sp>
        <p:nvSpPr>
          <p:cNvPr id="25" name="Rectangular Callout 24"/>
          <p:cNvSpPr/>
          <p:nvPr/>
        </p:nvSpPr>
        <p:spPr>
          <a:xfrm>
            <a:off x="-1827296" y="4341010"/>
            <a:ext cx="1179095" cy="683795"/>
          </a:xfrm>
          <a:prstGeom prst="wedgeRectCallout">
            <a:avLst>
              <a:gd name="adj1" fmla="val 133504"/>
              <a:gd name="adj2" fmla="val -4940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OVERVIEW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-2695073" y="9036831"/>
            <a:ext cx="2046872" cy="683795"/>
          </a:xfrm>
          <a:prstGeom prst="wedgeRectCallout">
            <a:avLst>
              <a:gd name="adj1" fmla="val 133504"/>
              <a:gd name="adj2" fmla="val -4940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r>
              <a:rPr lang="en-US" sz="1400" dirty="0" smtClean="0">
                <a:solidFill>
                  <a:schemeClr val="tx1"/>
                </a:solidFill>
              </a:rPr>
              <a:t>SPECIFICATIONS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-2695073" y="9742159"/>
            <a:ext cx="27141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https://www.clubcar.com/en/personal/golf-new/onward-4-passenger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5202154" y="4239358"/>
            <a:ext cx="3429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https://www.toyotaforklift.com/lifts/internal-combustion-forklifts-cushion-tire/core-ic-cushion-forklift#overview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t="21182" b="7708"/>
          <a:stretch/>
        </p:blipFill>
        <p:spPr>
          <a:xfrm>
            <a:off x="-3008" y="10806452"/>
            <a:ext cx="6858000" cy="2743200"/>
          </a:xfrm>
          <a:prstGeom prst="rect">
            <a:avLst/>
          </a:prstGeom>
        </p:spPr>
      </p:pic>
      <p:sp>
        <p:nvSpPr>
          <p:cNvPr id="30" name="Rectangular Callout 29"/>
          <p:cNvSpPr/>
          <p:nvPr/>
        </p:nvSpPr>
        <p:spPr>
          <a:xfrm>
            <a:off x="-3284621" y="12056200"/>
            <a:ext cx="2046872" cy="683795"/>
          </a:xfrm>
          <a:prstGeom prst="wedgeRectCallout">
            <a:avLst>
              <a:gd name="adj1" fmla="val 133504"/>
              <a:gd name="adj2" fmla="val -4940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r>
              <a:rPr lang="en-US" sz="1400" dirty="0" smtClean="0">
                <a:solidFill>
                  <a:schemeClr val="tx1"/>
                </a:solidFill>
              </a:rPr>
              <a:t>OPTIONS AND ACCESSORIES </a:t>
            </a:r>
          </a:p>
          <a:p>
            <a:pPr fontAlgn="base"/>
            <a:r>
              <a:rPr lang="en-US" sz="1400" dirty="0" smtClean="0">
                <a:solidFill>
                  <a:schemeClr val="tx1"/>
                </a:solidFill>
              </a:rPr>
              <a:t>OPTION1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232858" y="9841827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https://ezgo.txtsv.com/personal/golfcarts/express-s4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t="28791" b="24425"/>
          <a:stretch/>
        </p:blipFill>
        <p:spPr>
          <a:xfrm>
            <a:off x="0" y="6166716"/>
            <a:ext cx="6858000" cy="1804736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-2985335" y="7287800"/>
            <a:ext cx="2899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https://ezgo.txtsv.com/personal/golfcarts/express-s4</a:t>
            </a:r>
            <a:endParaRPr lang="en-US" dirty="0"/>
          </a:p>
        </p:txBody>
      </p:sp>
      <p:sp>
        <p:nvSpPr>
          <p:cNvPr id="36" name="Rectangular Callout 35"/>
          <p:cNvSpPr/>
          <p:nvPr/>
        </p:nvSpPr>
        <p:spPr>
          <a:xfrm>
            <a:off x="-2695073" y="6582472"/>
            <a:ext cx="2046872" cy="683795"/>
          </a:xfrm>
          <a:prstGeom prst="wedgeRectCallout">
            <a:avLst>
              <a:gd name="adj1" fmla="val 117046"/>
              <a:gd name="adj2" fmla="val 3857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fontAlgn="base"/>
            <a:r>
              <a:rPr lang="en-US" sz="1400" dirty="0" smtClean="0">
                <a:solidFill>
                  <a:schemeClr val="tx1"/>
                </a:solidFill>
              </a:rPr>
              <a:t>Gallery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Rectangular Callout 39"/>
          <p:cNvSpPr/>
          <p:nvPr/>
        </p:nvSpPr>
        <p:spPr>
          <a:xfrm>
            <a:off x="-3284621" y="5408210"/>
            <a:ext cx="2073943" cy="683795"/>
          </a:xfrm>
          <a:prstGeom prst="wedgeRectCallout">
            <a:avLst>
              <a:gd name="adj1" fmla="val 130313"/>
              <a:gd name="adj2" fmla="val -2828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Download brochure PDF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206" y="828369"/>
            <a:ext cx="5048250" cy="12192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9"/>
          <a:srcRect t="25823" b="65288"/>
          <a:stretch/>
        </p:blipFill>
        <p:spPr>
          <a:xfrm>
            <a:off x="-38100" y="715414"/>
            <a:ext cx="6858000" cy="3429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/>
          <a:srcRect l="5760" t="20413" b="6007"/>
          <a:stretch/>
        </p:blipFill>
        <p:spPr>
          <a:xfrm>
            <a:off x="-38100" y="13549652"/>
            <a:ext cx="6835942" cy="30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3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27228"/>
            <a:ext cx="3486150" cy="387122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ABOUT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264" t="18812" b="7582"/>
          <a:stretch/>
        </p:blipFill>
        <p:spPr>
          <a:xfrm>
            <a:off x="0" y="618121"/>
            <a:ext cx="6899680" cy="30154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912" t="27544" b="14445"/>
          <a:stretch/>
        </p:blipFill>
        <p:spPr>
          <a:xfrm>
            <a:off x="26231" y="3633537"/>
            <a:ext cx="6871711" cy="23581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5614" t="30663" b="35029"/>
          <a:stretch/>
        </p:blipFill>
        <p:spPr>
          <a:xfrm>
            <a:off x="3155" y="5999245"/>
            <a:ext cx="6858000" cy="140219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4060658" y="1479498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https://www.toyotaforklift.com/about-us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18246" t="31287" r="51579" b="32533"/>
          <a:stretch/>
        </p:blipFill>
        <p:spPr>
          <a:xfrm>
            <a:off x="3429000" y="1347537"/>
            <a:ext cx="3342759" cy="22544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482" t="37856" b="19727"/>
          <a:stretch/>
        </p:blipFill>
        <p:spPr>
          <a:xfrm>
            <a:off x="0" y="7738324"/>
            <a:ext cx="6858000" cy="173120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564732" y="7408958"/>
            <a:ext cx="3429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OUR PRODUCTS</a:t>
            </a:r>
            <a:endParaRPr lang="en-US" dirty="0"/>
          </a:p>
        </p:txBody>
      </p:sp>
      <p:sp>
        <p:nvSpPr>
          <p:cNvPr id="37" name="Rectangular Callout 36"/>
          <p:cNvSpPr/>
          <p:nvPr/>
        </p:nvSpPr>
        <p:spPr>
          <a:xfrm>
            <a:off x="-2548939" y="8785737"/>
            <a:ext cx="2046872" cy="683795"/>
          </a:xfrm>
          <a:prstGeom prst="wedgeRectCallout">
            <a:avLst>
              <a:gd name="adj1" fmla="val 133504"/>
              <a:gd name="adj2" fmla="val -4940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Machinery product line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9" name="Rectangular Callout 38"/>
          <p:cNvSpPr/>
          <p:nvPr/>
        </p:nvSpPr>
        <p:spPr>
          <a:xfrm>
            <a:off x="7873916" y="8262030"/>
            <a:ext cx="2046872" cy="683795"/>
          </a:xfrm>
          <a:prstGeom prst="wedgeRectCallout">
            <a:avLst>
              <a:gd name="adj1" fmla="val -193315"/>
              <a:gd name="adj2" fmla="val 3153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00" dirty="0" smtClean="0">
                <a:solidFill>
                  <a:schemeClr val="tx1"/>
                </a:solidFill>
              </a:rPr>
              <a:t>Personal  product line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8"/>
          <a:srcRect l="5760" t="20413" b="6007"/>
          <a:stretch/>
        </p:blipFill>
        <p:spPr>
          <a:xfrm>
            <a:off x="68179" y="9469532"/>
            <a:ext cx="6835942" cy="30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0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27228"/>
            <a:ext cx="3486150" cy="387122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SERVICE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211" t="18187" b="9454"/>
          <a:stretch/>
        </p:blipFill>
        <p:spPr>
          <a:xfrm>
            <a:off x="0" y="4893399"/>
            <a:ext cx="6858000" cy="2914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211" t="24424" b="23802"/>
          <a:stretch/>
        </p:blipFill>
        <p:spPr>
          <a:xfrm>
            <a:off x="-5" y="7807421"/>
            <a:ext cx="6858001" cy="21633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4562" t="22554" b="17563"/>
          <a:stretch/>
        </p:blipFill>
        <p:spPr>
          <a:xfrm>
            <a:off x="-2" y="2472928"/>
            <a:ext cx="6858002" cy="242047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3429005" y="2520170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https://www.toyotaforklift.com/energy-solutions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3651586" y="5313485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https://www.toyotaforklift.com/maintenance-plans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l="20636" t="15432" r="19919" b="55013"/>
          <a:stretch/>
        </p:blipFill>
        <p:spPr>
          <a:xfrm>
            <a:off x="-21808" y="625817"/>
            <a:ext cx="6879804" cy="1924050"/>
          </a:xfrm>
          <a:prstGeom prst="rect">
            <a:avLst/>
          </a:prstGeom>
        </p:spPr>
      </p:pic>
      <p:sp>
        <p:nvSpPr>
          <p:cNvPr id="13" name="Rectangular Callout 12"/>
          <p:cNvSpPr/>
          <p:nvPr/>
        </p:nvSpPr>
        <p:spPr>
          <a:xfrm>
            <a:off x="8547684" y="904047"/>
            <a:ext cx="2046872" cy="1568881"/>
          </a:xfrm>
          <a:prstGeom prst="wedgeRectCallout">
            <a:avLst>
              <a:gd name="adj1" fmla="val -268554"/>
              <a:gd name="adj2" fmla="val 31456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Request a consultation / Parts / Maintenance / other enquires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8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27228"/>
            <a:ext cx="3486150" cy="387122"/>
          </a:xfrm>
        </p:spPr>
        <p:txBody>
          <a:bodyPr>
            <a:noAutofit/>
          </a:bodyPr>
          <a:lstStyle/>
          <a:p>
            <a:pPr algn="l"/>
            <a:r>
              <a:rPr lang="en-US" sz="2000" dirty="0" smtClean="0"/>
              <a:t>More pages on website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0175" t="16316" r="29123" b="10702"/>
          <a:stretch/>
        </p:blipFill>
        <p:spPr>
          <a:xfrm>
            <a:off x="58617" y="1636295"/>
            <a:ext cx="6799383" cy="6858000"/>
          </a:xfrm>
          <a:prstGeom prst="rect">
            <a:avLst/>
          </a:prstGeom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1743075" y="993501"/>
            <a:ext cx="3486150" cy="387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/>
              <a:t>Request a quotation </a:t>
            </a:r>
            <a:endParaRPr lang="en-US" sz="2000" dirty="0"/>
          </a:p>
        </p:txBody>
      </p:sp>
      <p:pic>
        <p:nvPicPr>
          <p:cNvPr id="14" name="Picture 13"/>
          <p:cNvPicPr/>
          <p:nvPr/>
        </p:nvPicPr>
        <p:blipFill rotWithShape="1">
          <a:blip r:embed="rId4"/>
          <a:srcRect t="11179" b="4259"/>
          <a:stretch/>
        </p:blipFill>
        <p:spPr>
          <a:xfrm>
            <a:off x="0" y="9616240"/>
            <a:ext cx="6799383" cy="334478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550694" y="9037403"/>
            <a:ext cx="1870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ArialMT"/>
              </a:rPr>
              <a:t>Add pop </a:t>
            </a:r>
            <a:r>
              <a:rPr lang="en-US" dirty="0" smtClean="0">
                <a:solidFill>
                  <a:srgbClr val="595959"/>
                </a:solidFill>
                <a:latin typeface="ArialMT"/>
              </a:rPr>
              <a:t>ups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-3795963" y="989964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https://www.toyotaforklift.com/request-a-quote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258" y="12434522"/>
            <a:ext cx="3903783" cy="219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9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5646</TotalTime>
  <Words>402</Words>
  <Application>Microsoft Office PowerPoint</Application>
  <PresentationFormat>Custom</PresentationFormat>
  <Paragraphs>82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202</cp:revision>
  <dcterms:created xsi:type="dcterms:W3CDTF">2021-03-26T00:51:39Z</dcterms:created>
  <dcterms:modified xsi:type="dcterms:W3CDTF">2021-04-01T20:14:42Z</dcterms:modified>
</cp:coreProperties>
</file>